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3"/>
    <p:sldId id="257" r:id="rId44"/>
    <p:sldId id="258" r:id="rId45"/>
    <p:sldId id="259" r:id="rId46"/>
    <p:sldId id="260" r:id="rId47"/>
    <p:sldId id="261" r:id="rId48"/>
    <p:sldId id="262" r:id="rId49"/>
    <p:sldId id="263" r:id="rId50"/>
    <p:sldId id="264" r:id="rId51"/>
    <p:sldId id="265" r:id="rId52"/>
    <p:sldId id="266" r:id="rId53"/>
    <p:sldId id="267" r:id="rId54"/>
    <p:sldId id="268" r:id="rId55"/>
    <p:sldId id="269" r:id="rId56"/>
    <p:sldId id="270" r:id="rId57"/>
    <p:sldId id="271" r:id="rId58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DM Sans" charset="1" panose="00000000000000000000"/>
      <p:regular r:id="rId12"/>
    </p:embeddedFont>
    <p:embeddedFont>
      <p:font typeface="DM Sans Bold" charset="1" panose="00000000000000000000"/>
      <p:regular r:id="rId13"/>
    </p:embeddedFont>
    <p:embeddedFont>
      <p:font typeface="DM Sans Italics" charset="1" panose="00000000000000000000"/>
      <p:regular r:id="rId14"/>
    </p:embeddedFont>
    <p:embeddedFont>
      <p:font typeface="DM Sans Bold Italics" charset="1" panose="00000000000000000000"/>
      <p:regular r:id="rId15"/>
    </p:embeddedFont>
    <p:embeddedFont>
      <p:font typeface="Times New Roman" charset="1" panose="02030502070405020303"/>
      <p:regular r:id="rId16"/>
    </p:embeddedFont>
    <p:embeddedFont>
      <p:font typeface="Times New Roman Bold" charset="1" panose="02030802070405020303"/>
      <p:regular r:id="rId17"/>
    </p:embeddedFont>
    <p:embeddedFont>
      <p:font typeface="Times New Roman Italics" charset="1" panose="02030502070405090303"/>
      <p:regular r:id="rId18"/>
    </p:embeddedFont>
    <p:embeddedFont>
      <p:font typeface="Times New Roman Bold Italics" charset="1" panose="02030802070405090303"/>
      <p:regular r:id="rId19"/>
    </p:embeddedFont>
    <p:embeddedFont>
      <p:font typeface="Times New Roman Medium" charset="1" panose="02030502070405020303"/>
      <p:regular r:id="rId20"/>
    </p:embeddedFont>
    <p:embeddedFont>
      <p:font typeface="Times New Roman Medium Italics" charset="1" panose="02030502070405090303"/>
      <p:regular r:id="rId21"/>
    </p:embeddedFont>
    <p:embeddedFont>
      <p:font typeface="Times New Roman Semi-Bold" charset="1" panose="02030702070405020303"/>
      <p:regular r:id="rId22"/>
    </p:embeddedFont>
    <p:embeddedFont>
      <p:font typeface="Times New Roman Semi-Bold Italics" charset="1" panose="02030702070405090303"/>
      <p:regular r:id="rId23"/>
    </p:embeddedFont>
    <p:embeddedFont>
      <p:font typeface="Times New Roman Ultra-Bold" charset="1" panose="02030902070405020303"/>
      <p:regular r:id="rId24"/>
    </p:embeddedFont>
    <p:embeddedFont>
      <p:font typeface="Canva Sans" charset="1" panose="020B0503030501040103"/>
      <p:regular r:id="rId25"/>
    </p:embeddedFont>
    <p:embeddedFont>
      <p:font typeface="Canva Sans Bold" charset="1" panose="020B0803030501040103"/>
      <p:regular r:id="rId26"/>
    </p:embeddedFont>
    <p:embeddedFont>
      <p:font typeface="Canva Sans Italics" charset="1" panose="020B0503030501040103"/>
      <p:regular r:id="rId27"/>
    </p:embeddedFont>
    <p:embeddedFont>
      <p:font typeface="Canva Sans Bold Italics" charset="1" panose="020B0803030501040103"/>
      <p:regular r:id="rId28"/>
    </p:embeddedFont>
    <p:embeddedFont>
      <p:font typeface="Canva Sans Medium" charset="1" panose="020B0603030501040103"/>
      <p:regular r:id="rId29"/>
    </p:embeddedFont>
    <p:embeddedFont>
      <p:font typeface="Canva Sans Medium Italics" charset="1" panose="020B0603030501040103"/>
      <p:regular r:id="rId30"/>
    </p:embeddedFont>
    <p:embeddedFont>
      <p:font typeface="Open Sauce" charset="1" panose="00000500000000000000"/>
      <p:regular r:id="rId31"/>
    </p:embeddedFont>
    <p:embeddedFont>
      <p:font typeface="Open Sauce Bold" charset="1" panose="00000800000000000000"/>
      <p:regular r:id="rId32"/>
    </p:embeddedFont>
    <p:embeddedFont>
      <p:font typeface="Open Sauce Italics" charset="1" panose="00000500000000000000"/>
      <p:regular r:id="rId33"/>
    </p:embeddedFont>
    <p:embeddedFont>
      <p:font typeface="Open Sauce Bold Italics" charset="1" panose="00000800000000000000"/>
      <p:regular r:id="rId34"/>
    </p:embeddedFont>
    <p:embeddedFont>
      <p:font typeface="Open Sauce Light" charset="1" panose="00000400000000000000"/>
      <p:regular r:id="rId35"/>
    </p:embeddedFont>
    <p:embeddedFont>
      <p:font typeface="Open Sauce Light Italics" charset="1" panose="00000400000000000000"/>
      <p:regular r:id="rId36"/>
    </p:embeddedFont>
    <p:embeddedFont>
      <p:font typeface="Open Sauce Medium" charset="1" panose="00000600000000000000"/>
      <p:regular r:id="rId37"/>
    </p:embeddedFont>
    <p:embeddedFont>
      <p:font typeface="Open Sauce Medium Italics" charset="1" panose="00000600000000000000"/>
      <p:regular r:id="rId38"/>
    </p:embeddedFont>
    <p:embeddedFont>
      <p:font typeface="Open Sauce Semi-Bold" charset="1" panose="00000700000000000000"/>
      <p:regular r:id="rId39"/>
    </p:embeddedFont>
    <p:embeddedFont>
      <p:font typeface="Open Sauce Semi-Bold Italics" charset="1" panose="00000700000000000000"/>
      <p:regular r:id="rId40"/>
    </p:embeddedFont>
    <p:embeddedFont>
      <p:font typeface="Open Sauce Heavy" charset="1" panose="00000A00000000000000"/>
      <p:regular r:id="rId41"/>
    </p:embeddedFont>
    <p:embeddedFont>
      <p:font typeface="Open Sauce Heavy Italics" charset="1" panose="00000A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slides/slide1.xml" Type="http://schemas.openxmlformats.org/officeDocument/2006/relationships/slide"/><Relationship Id="rId44" Target="slides/slide2.xml" Type="http://schemas.openxmlformats.org/officeDocument/2006/relationships/slide"/><Relationship Id="rId45" Target="slides/slide3.xml" Type="http://schemas.openxmlformats.org/officeDocument/2006/relationships/slide"/><Relationship Id="rId46" Target="slides/slide4.xml" Type="http://schemas.openxmlformats.org/officeDocument/2006/relationships/slide"/><Relationship Id="rId47" Target="slides/slide5.xml" Type="http://schemas.openxmlformats.org/officeDocument/2006/relationships/slide"/><Relationship Id="rId48" Target="slides/slide6.xml" Type="http://schemas.openxmlformats.org/officeDocument/2006/relationships/slide"/><Relationship Id="rId49" Target="slides/slide7.xml" Type="http://schemas.openxmlformats.org/officeDocument/2006/relationships/slide"/><Relationship Id="rId5" Target="tableStyles.xml" Type="http://schemas.openxmlformats.org/officeDocument/2006/relationships/tableStyles"/><Relationship Id="rId50" Target="slides/slide8.xml" Type="http://schemas.openxmlformats.org/officeDocument/2006/relationships/slide"/><Relationship Id="rId51" Target="slides/slide9.xml" Type="http://schemas.openxmlformats.org/officeDocument/2006/relationships/slide"/><Relationship Id="rId52" Target="slides/slide10.xml" Type="http://schemas.openxmlformats.org/officeDocument/2006/relationships/slide"/><Relationship Id="rId53" Target="slides/slide11.xml" Type="http://schemas.openxmlformats.org/officeDocument/2006/relationships/slide"/><Relationship Id="rId54" Target="slides/slide12.xml" Type="http://schemas.openxmlformats.org/officeDocument/2006/relationships/slide"/><Relationship Id="rId55" Target="slides/slide13.xml" Type="http://schemas.openxmlformats.org/officeDocument/2006/relationships/slide"/><Relationship Id="rId56" Target="slides/slide14.xml" Type="http://schemas.openxmlformats.org/officeDocument/2006/relationships/slide"/><Relationship Id="rId57" Target="slides/slide15.xml" Type="http://schemas.openxmlformats.org/officeDocument/2006/relationships/slide"/><Relationship Id="rId58" Target="slides/slide1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jpe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5.jpe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8.jpeg" Type="http://schemas.openxmlformats.org/officeDocument/2006/relationships/image"/><Relationship Id="rId6" Target="../media/image49.jpe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2.jpe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44.pn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jpeg" Type="http://schemas.openxmlformats.org/officeDocument/2006/relationships/image"/><Relationship Id="rId6" Target="../media/image6.jpeg" Type="http://schemas.openxmlformats.org/officeDocument/2006/relationships/image"/><Relationship Id="rId7" Target="../media/image7.jpeg" Type="http://schemas.openxmlformats.org/officeDocument/2006/relationships/image"/><Relationship Id="rId8" Target="../media/image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jpe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8.pn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1.jpe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702309" y="5802954"/>
            <a:ext cx="7124790" cy="7310885"/>
          </a:xfrm>
          <a:custGeom>
            <a:avLst/>
            <a:gdLst/>
            <a:ahLst/>
            <a:cxnLst/>
            <a:rect r="r" b="b" t="t" l="l"/>
            <a:pathLst>
              <a:path h="7310885" w="7124790">
                <a:moveTo>
                  <a:pt x="0" y="0"/>
                </a:moveTo>
                <a:lnTo>
                  <a:pt x="7124789" y="0"/>
                </a:lnTo>
                <a:lnTo>
                  <a:pt x="7124789" y="7310885"/>
                </a:lnTo>
                <a:lnTo>
                  <a:pt x="0" y="73108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7777253" cy="8352572"/>
          </a:xfrm>
          <a:custGeom>
            <a:avLst/>
            <a:gdLst/>
            <a:ahLst/>
            <a:cxnLst/>
            <a:rect r="r" b="b" t="t" l="l"/>
            <a:pathLst>
              <a:path h="8352572" w="7777253">
                <a:moveTo>
                  <a:pt x="0" y="0"/>
                </a:moveTo>
                <a:lnTo>
                  <a:pt x="7777252" y="0"/>
                </a:lnTo>
                <a:lnTo>
                  <a:pt x="7777252" y="8352572"/>
                </a:lnTo>
                <a:lnTo>
                  <a:pt x="0" y="83525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4041" b="-8959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823710" y="4404943"/>
            <a:ext cx="14340460" cy="2586786"/>
            <a:chOff x="0" y="0"/>
            <a:chExt cx="2769376" cy="4995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69376" cy="499550"/>
            </a:xfrm>
            <a:custGeom>
              <a:avLst/>
              <a:gdLst/>
              <a:ahLst/>
              <a:cxnLst/>
              <a:rect r="r" b="b" t="t" l="l"/>
              <a:pathLst>
                <a:path h="499550" w="2769376">
                  <a:moveTo>
                    <a:pt x="0" y="0"/>
                  </a:moveTo>
                  <a:lnTo>
                    <a:pt x="2769376" y="0"/>
                  </a:lnTo>
                  <a:lnTo>
                    <a:pt x="2769376" y="499550"/>
                  </a:lnTo>
                  <a:lnTo>
                    <a:pt x="0" y="499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769376" cy="518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73375" y="220248"/>
            <a:ext cx="2369392" cy="1332783"/>
          </a:xfrm>
          <a:custGeom>
            <a:avLst/>
            <a:gdLst/>
            <a:ahLst/>
            <a:cxnLst/>
            <a:rect r="r" b="b" t="t" l="l"/>
            <a:pathLst>
              <a:path h="1332783" w="2369392">
                <a:moveTo>
                  <a:pt x="0" y="0"/>
                </a:moveTo>
                <a:lnTo>
                  <a:pt x="2369392" y="0"/>
                </a:lnTo>
                <a:lnTo>
                  <a:pt x="2369392" y="1332783"/>
                </a:lnTo>
                <a:lnTo>
                  <a:pt x="0" y="13327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35665" y="4815993"/>
            <a:ext cx="14340460" cy="1597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7"/>
              </a:lnSpc>
            </a:pPr>
            <a:r>
              <a:rPr lang="en-US" sz="4650" spc="455">
                <a:solidFill>
                  <a:srgbClr val="000000"/>
                </a:solidFill>
                <a:latin typeface="Oswald Bold"/>
              </a:rPr>
              <a:t>COMPARATIVE ANALYSIS OF DATABASE EFFICIENCIES IN SUPPLY CHAIN MANAGEMENT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60816" y="9435339"/>
            <a:ext cx="1986349" cy="502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9"/>
              </a:lnSpc>
              <a:spcBef>
                <a:spcPct val="0"/>
              </a:spcBef>
            </a:pPr>
            <a:r>
              <a:rPr lang="en-US" sz="2652" spc="259">
                <a:solidFill>
                  <a:srgbClr val="000000"/>
                </a:solidFill>
                <a:latin typeface="Times New Roman"/>
              </a:rPr>
              <a:t>TEAM: 07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5980" y="9425814"/>
            <a:ext cx="1535460" cy="513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2649">
                <a:solidFill>
                  <a:srgbClr val="000000"/>
                </a:solidFill>
                <a:latin typeface="Times New Roman"/>
              </a:rPr>
              <a:t>12/05/2023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99999">
            <a:off x="-3191269" y="-6250899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62634" y="1280389"/>
            <a:ext cx="4501933" cy="647719"/>
            <a:chOff x="0" y="0"/>
            <a:chExt cx="1185694" cy="170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85694" cy="170593"/>
            </a:xfrm>
            <a:custGeom>
              <a:avLst/>
              <a:gdLst/>
              <a:ahLst/>
              <a:cxnLst/>
              <a:rect r="r" b="b" t="t" l="l"/>
              <a:pathLst>
                <a:path h="170593" w="1185694">
                  <a:moveTo>
                    <a:pt x="0" y="0"/>
                  </a:moveTo>
                  <a:lnTo>
                    <a:pt x="1185694" y="0"/>
                  </a:lnTo>
                  <a:lnTo>
                    <a:pt x="118569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18569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Queries in MYSQL- ALL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16384" y="2018942"/>
            <a:ext cx="7594433" cy="7912939"/>
          </a:xfrm>
          <a:custGeom>
            <a:avLst/>
            <a:gdLst/>
            <a:ahLst/>
            <a:cxnLst/>
            <a:rect r="r" b="b" t="t" l="l"/>
            <a:pathLst>
              <a:path h="7912939" w="7594433">
                <a:moveTo>
                  <a:pt x="0" y="0"/>
                </a:moveTo>
                <a:lnTo>
                  <a:pt x="7594433" y="0"/>
                </a:lnTo>
                <a:lnTo>
                  <a:pt x="7594433" y="7912939"/>
                </a:lnTo>
                <a:lnTo>
                  <a:pt x="0" y="7912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6671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39865" y="1928109"/>
            <a:ext cx="6890924" cy="8096835"/>
          </a:xfrm>
          <a:custGeom>
            <a:avLst/>
            <a:gdLst/>
            <a:ahLst/>
            <a:cxnLst/>
            <a:rect r="r" b="b" t="t" l="l"/>
            <a:pathLst>
              <a:path h="8096835" w="6890924">
                <a:moveTo>
                  <a:pt x="0" y="0"/>
                </a:moveTo>
                <a:lnTo>
                  <a:pt x="6890924" y="0"/>
                </a:lnTo>
                <a:lnTo>
                  <a:pt x="6890924" y="8096835"/>
                </a:lnTo>
                <a:lnTo>
                  <a:pt x="0" y="80968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042165" y="1028700"/>
            <a:ext cx="4872636" cy="791287"/>
            <a:chOff x="0" y="0"/>
            <a:chExt cx="1283328" cy="2084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3328" cy="208405"/>
            </a:xfrm>
            <a:custGeom>
              <a:avLst/>
              <a:gdLst/>
              <a:ahLst/>
              <a:cxnLst/>
              <a:rect r="r" b="b" t="t" l="l"/>
              <a:pathLst>
                <a:path h="208405" w="1283328">
                  <a:moveTo>
                    <a:pt x="0" y="0"/>
                  </a:moveTo>
                  <a:lnTo>
                    <a:pt x="1283328" y="0"/>
                  </a:lnTo>
                  <a:lnTo>
                    <a:pt x="1283328" y="208405"/>
                  </a:lnTo>
                  <a:lnTo>
                    <a:pt x="0" y="20840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283328" cy="265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Queries in MONGODB- 6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8483" y="5953348"/>
            <a:ext cx="8428028" cy="3966851"/>
          </a:xfrm>
          <a:custGeom>
            <a:avLst/>
            <a:gdLst/>
            <a:ahLst/>
            <a:cxnLst/>
            <a:rect r="r" b="b" t="t" l="l"/>
            <a:pathLst>
              <a:path h="3966851" w="8428028">
                <a:moveTo>
                  <a:pt x="0" y="0"/>
                </a:moveTo>
                <a:lnTo>
                  <a:pt x="8428028" y="0"/>
                </a:lnTo>
                <a:lnTo>
                  <a:pt x="8428028" y="3966851"/>
                </a:lnTo>
                <a:lnTo>
                  <a:pt x="0" y="3966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94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376209"/>
            <a:ext cx="6861543" cy="4234240"/>
          </a:xfrm>
          <a:custGeom>
            <a:avLst/>
            <a:gdLst/>
            <a:ahLst/>
            <a:cxnLst/>
            <a:rect r="r" b="b" t="t" l="l"/>
            <a:pathLst>
              <a:path h="4234240" w="6861543">
                <a:moveTo>
                  <a:pt x="0" y="0"/>
                </a:moveTo>
                <a:lnTo>
                  <a:pt x="6861543" y="0"/>
                </a:lnTo>
                <a:lnTo>
                  <a:pt x="6861543" y="4234239"/>
                </a:lnTo>
                <a:lnTo>
                  <a:pt x="0" y="42342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25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50532" y="225111"/>
            <a:ext cx="5706717" cy="803589"/>
            <a:chOff x="0" y="0"/>
            <a:chExt cx="1503004" cy="2116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03004" cy="211645"/>
            </a:xfrm>
            <a:custGeom>
              <a:avLst/>
              <a:gdLst/>
              <a:ahLst/>
              <a:cxnLst/>
              <a:rect r="r" b="b" t="t" l="l"/>
              <a:pathLst>
                <a:path h="211645" w="1503004">
                  <a:moveTo>
                    <a:pt x="0" y="0"/>
                  </a:moveTo>
                  <a:lnTo>
                    <a:pt x="1503004" y="0"/>
                  </a:lnTo>
                  <a:lnTo>
                    <a:pt x="1503004" y="211645"/>
                  </a:lnTo>
                  <a:lnTo>
                    <a:pt x="0" y="21164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503004" cy="268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Queries in MONGODB-4 &amp;5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185946" y="225111"/>
            <a:ext cx="5706717" cy="955989"/>
            <a:chOff x="0" y="0"/>
            <a:chExt cx="1503004" cy="2517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03004" cy="251783"/>
            </a:xfrm>
            <a:custGeom>
              <a:avLst/>
              <a:gdLst/>
              <a:ahLst/>
              <a:cxnLst/>
              <a:rect r="r" b="b" t="t" l="l"/>
              <a:pathLst>
                <a:path h="251783" w="1503004">
                  <a:moveTo>
                    <a:pt x="0" y="0"/>
                  </a:moveTo>
                  <a:lnTo>
                    <a:pt x="1503004" y="0"/>
                  </a:lnTo>
                  <a:lnTo>
                    <a:pt x="1503004" y="251783"/>
                  </a:lnTo>
                  <a:lnTo>
                    <a:pt x="0" y="25178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503004" cy="308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 NEO4J - :SCHEMA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082731" y="2558507"/>
            <a:ext cx="7328323" cy="6103882"/>
          </a:xfrm>
          <a:custGeom>
            <a:avLst/>
            <a:gdLst/>
            <a:ahLst/>
            <a:cxnLst/>
            <a:rect r="r" b="b" t="t" l="l"/>
            <a:pathLst>
              <a:path h="6103882" w="7328323">
                <a:moveTo>
                  <a:pt x="0" y="0"/>
                </a:moveTo>
                <a:lnTo>
                  <a:pt x="7328322" y="0"/>
                </a:lnTo>
                <a:lnTo>
                  <a:pt x="7328322" y="6103882"/>
                </a:lnTo>
                <a:lnTo>
                  <a:pt x="0" y="61038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6277975" y="6851461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114520" y="1819193"/>
            <a:ext cx="10985146" cy="647719"/>
            <a:chOff x="0" y="0"/>
            <a:chExt cx="2893207" cy="1705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93207" cy="170593"/>
            </a:xfrm>
            <a:custGeom>
              <a:avLst/>
              <a:gdLst/>
              <a:ahLst/>
              <a:cxnLst/>
              <a:rect r="r" b="b" t="t" l="l"/>
              <a:pathLst>
                <a:path h="170593" w="2893207">
                  <a:moveTo>
                    <a:pt x="0" y="0"/>
                  </a:moveTo>
                  <a:lnTo>
                    <a:pt x="2893207" y="0"/>
                  </a:lnTo>
                  <a:lnTo>
                    <a:pt x="2893207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893207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Execution Time Trends for MySQL, MongoDB, and Neo4j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462356" y="2673731"/>
            <a:ext cx="10289474" cy="6251609"/>
          </a:xfrm>
          <a:custGeom>
            <a:avLst/>
            <a:gdLst/>
            <a:ahLst/>
            <a:cxnLst/>
            <a:rect r="r" b="b" t="t" l="l"/>
            <a:pathLst>
              <a:path h="6251609" w="10289474">
                <a:moveTo>
                  <a:pt x="0" y="0"/>
                </a:moveTo>
                <a:lnTo>
                  <a:pt x="10289474" y="0"/>
                </a:lnTo>
                <a:lnTo>
                  <a:pt x="10289474" y="6251610"/>
                </a:lnTo>
                <a:lnTo>
                  <a:pt x="0" y="62516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15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875604" y="2143053"/>
            <a:ext cx="4083939" cy="4114800"/>
          </a:xfrm>
          <a:custGeom>
            <a:avLst/>
            <a:gdLst/>
            <a:ahLst/>
            <a:cxnLst/>
            <a:rect r="r" b="b" t="t" l="l"/>
            <a:pathLst>
              <a:path h="4114800" w="4083939">
                <a:moveTo>
                  <a:pt x="0" y="0"/>
                </a:moveTo>
                <a:lnTo>
                  <a:pt x="4083939" y="0"/>
                </a:lnTo>
                <a:lnTo>
                  <a:pt x="40839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46970" y="9087266"/>
            <a:ext cx="1603877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Canva Sans"/>
              </a:rPr>
              <a:t>Query execution trends vary significantly between databases; MySQL shows a peak at Query 4, MongoDB's times increase steadily, and Neo4j exhibits a spike at Query 5 followed by a sharp decrease.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4263" y="514874"/>
            <a:ext cx="11412104" cy="1094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15"/>
              </a:lnSpc>
            </a:pPr>
            <a:r>
              <a:rPr lang="en-US" sz="6460" spc="633">
                <a:solidFill>
                  <a:srgbClr val="231F20"/>
                </a:solidFill>
                <a:latin typeface="Oswald Bold"/>
              </a:rPr>
              <a:t>RESULTS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5589" y="3590693"/>
            <a:ext cx="12973478" cy="3925269"/>
          </a:xfrm>
          <a:custGeom>
            <a:avLst/>
            <a:gdLst/>
            <a:ahLst/>
            <a:cxnLst/>
            <a:rect r="r" b="b" t="t" l="l"/>
            <a:pathLst>
              <a:path h="3925269" w="12973478">
                <a:moveTo>
                  <a:pt x="0" y="0"/>
                </a:moveTo>
                <a:lnTo>
                  <a:pt x="12973479" y="0"/>
                </a:lnTo>
                <a:lnTo>
                  <a:pt x="12973479" y="3925269"/>
                </a:lnTo>
                <a:lnTo>
                  <a:pt x="0" y="3925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853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69068" y="3590693"/>
            <a:ext cx="3890232" cy="3925269"/>
          </a:xfrm>
          <a:custGeom>
            <a:avLst/>
            <a:gdLst/>
            <a:ahLst/>
            <a:cxnLst/>
            <a:rect r="r" b="b" t="t" l="l"/>
            <a:pathLst>
              <a:path h="3925269" w="3890232">
                <a:moveTo>
                  <a:pt x="0" y="0"/>
                </a:moveTo>
                <a:lnTo>
                  <a:pt x="3890232" y="0"/>
                </a:lnTo>
                <a:lnTo>
                  <a:pt x="3890232" y="3925269"/>
                </a:lnTo>
                <a:lnTo>
                  <a:pt x="0" y="3925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707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588104" y="2562072"/>
            <a:ext cx="9086949" cy="647719"/>
            <a:chOff x="0" y="0"/>
            <a:chExt cx="2393271" cy="1705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93271" cy="170593"/>
            </a:xfrm>
            <a:custGeom>
              <a:avLst/>
              <a:gdLst/>
              <a:ahLst/>
              <a:cxnLst/>
              <a:rect r="r" b="b" t="t" l="l"/>
              <a:pathLst>
                <a:path h="170593" w="2393271">
                  <a:moveTo>
                    <a:pt x="0" y="0"/>
                  </a:moveTo>
                  <a:lnTo>
                    <a:pt x="2393271" y="0"/>
                  </a:lnTo>
                  <a:lnTo>
                    <a:pt x="2393271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393271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Database Query Performance Distribution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889345" y="706873"/>
            <a:ext cx="1843847" cy="2426115"/>
          </a:xfrm>
          <a:custGeom>
            <a:avLst/>
            <a:gdLst/>
            <a:ahLst/>
            <a:cxnLst/>
            <a:rect r="r" b="b" t="t" l="l"/>
            <a:pathLst>
              <a:path h="2426115" w="1843847">
                <a:moveTo>
                  <a:pt x="0" y="0"/>
                </a:moveTo>
                <a:lnTo>
                  <a:pt x="1843847" y="0"/>
                </a:lnTo>
                <a:lnTo>
                  <a:pt x="1843847" y="2426115"/>
                </a:lnTo>
                <a:lnTo>
                  <a:pt x="0" y="24261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900017" y="8310620"/>
            <a:ext cx="7775036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Canva Sans"/>
              </a:rPr>
              <a:t>The data indicates that MongoDB consistently requires the longest execution times  in comparison to MySQL and Neo4j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159479" y="1028700"/>
            <a:ext cx="9086949" cy="647719"/>
            <a:chOff x="0" y="0"/>
            <a:chExt cx="2393271" cy="1705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93271" cy="170593"/>
            </a:xfrm>
            <a:custGeom>
              <a:avLst/>
              <a:gdLst/>
              <a:ahLst/>
              <a:cxnLst/>
              <a:rect r="r" b="b" t="t" l="l"/>
              <a:pathLst>
                <a:path h="170593" w="2393271">
                  <a:moveTo>
                    <a:pt x="0" y="0"/>
                  </a:moveTo>
                  <a:lnTo>
                    <a:pt x="2393271" y="0"/>
                  </a:lnTo>
                  <a:lnTo>
                    <a:pt x="2393271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393271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Customer Purchase Path Visualization in Neo4j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548495" y="3247094"/>
            <a:ext cx="5959853" cy="6103882"/>
          </a:xfrm>
          <a:custGeom>
            <a:avLst/>
            <a:gdLst/>
            <a:ahLst/>
            <a:cxnLst/>
            <a:rect r="r" b="b" t="t" l="l"/>
            <a:pathLst>
              <a:path h="6103882" w="5959853">
                <a:moveTo>
                  <a:pt x="0" y="0"/>
                </a:moveTo>
                <a:lnTo>
                  <a:pt x="5959853" y="0"/>
                </a:lnTo>
                <a:lnTo>
                  <a:pt x="5959853" y="6103882"/>
                </a:lnTo>
                <a:lnTo>
                  <a:pt x="0" y="61038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609" t="-3811" r="-10815" b="-86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997016" y="861884"/>
            <a:ext cx="3628505" cy="4114800"/>
          </a:xfrm>
          <a:custGeom>
            <a:avLst/>
            <a:gdLst/>
            <a:ahLst/>
            <a:cxnLst/>
            <a:rect r="r" b="b" t="t" l="l"/>
            <a:pathLst>
              <a:path h="4114800" w="3628505">
                <a:moveTo>
                  <a:pt x="0" y="0"/>
                </a:moveTo>
                <a:lnTo>
                  <a:pt x="3628505" y="0"/>
                </a:lnTo>
                <a:lnTo>
                  <a:pt x="36285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93982" y="3247094"/>
            <a:ext cx="6988348" cy="6103882"/>
          </a:xfrm>
          <a:custGeom>
            <a:avLst/>
            <a:gdLst/>
            <a:ahLst/>
            <a:cxnLst/>
            <a:rect r="r" b="b" t="t" l="l"/>
            <a:pathLst>
              <a:path h="6103882" w="6988348">
                <a:moveTo>
                  <a:pt x="0" y="0"/>
                </a:moveTo>
                <a:lnTo>
                  <a:pt x="6988348" y="0"/>
                </a:lnTo>
                <a:lnTo>
                  <a:pt x="6988348" y="6103882"/>
                </a:lnTo>
                <a:lnTo>
                  <a:pt x="0" y="61038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432" t="0" r="-2432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48495" y="9383414"/>
            <a:ext cx="5959853" cy="559307"/>
          </a:xfrm>
          <a:custGeom>
            <a:avLst/>
            <a:gdLst/>
            <a:ahLst/>
            <a:cxnLst/>
            <a:rect r="r" b="b" t="t" l="l"/>
            <a:pathLst>
              <a:path h="559307" w="5959853">
                <a:moveTo>
                  <a:pt x="0" y="0"/>
                </a:moveTo>
                <a:lnTo>
                  <a:pt x="5959853" y="0"/>
                </a:lnTo>
                <a:lnTo>
                  <a:pt x="5959853" y="559308"/>
                </a:lnTo>
                <a:lnTo>
                  <a:pt x="0" y="5593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06" t="0" r="-7491" b="-13236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93982" y="9383414"/>
            <a:ext cx="6988348" cy="612829"/>
          </a:xfrm>
          <a:custGeom>
            <a:avLst/>
            <a:gdLst/>
            <a:ahLst/>
            <a:cxnLst/>
            <a:rect r="r" b="b" t="t" l="l"/>
            <a:pathLst>
              <a:path h="612829" w="6988348">
                <a:moveTo>
                  <a:pt x="0" y="0"/>
                </a:moveTo>
                <a:lnTo>
                  <a:pt x="6988348" y="0"/>
                </a:lnTo>
                <a:lnTo>
                  <a:pt x="6988348" y="612829"/>
                </a:lnTo>
                <a:lnTo>
                  <a:pt x="0" y="6128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457" r="0" b="-457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849167" y="7091098"/>
            <a:ext cx="3924203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Canva Sans"/>
              </a:rPr>
              <a:t>The image shows a customer's buying process in Neo4j, from order to sale, revealing how different parts of the sale are connected.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21048" y="2058747"/>
            <a:ext cx="14018064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00F0D"/>
                </a:solidFill>
                <a:latin typeface="Canva Sans"/>
              </a:rPr>
              <a:t>MATCH path = (customer:Customer)-[:ORDER_PLACED]-&gt;(order:Order)-[:CONTAINS_PRODUCT]-&gt;(p:ProductCategory)-[:RELATED_TO]-&gt;(s:Sales)</a:t>
            </a:r>
          </a:p>
          <a:p>
            <a:pPr algn="ctr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87923">
            <a:off x="-6988615" y="4758103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02697"/>
            <a:ext cx="11412104" cy="1094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15"/>
              </a:lnSpc>
            </a:pPr>
            <a:r>
              <a:rPr lang="en-US" sz="6460" spc="633">
                <a:solidFill>
                  <a:srgbClr val="231F20"/>
                </a:solidFill>
                <a:latin typeface="Oswald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82464"/>
            <a:ext cx="14582313" cy="4712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6420" indent="-343210" lvl="1">
              <a:lnSpc>
                <a:spcPts val="4133"/>
              </a:lnSpc>
              <a:buFont typeface="Arial"/>
              <a:buChar char="•"/>
            </a:pPr>
            <a:r>
              <a:rPr lang="en-US" sz="3179">
                <a:solidFill>
                  <a:srgbClr val="231F20"/>
                </a:solidFill>
                <a:latin typeface="DM Sans"/>
              </a:rPr>
              <a:t>MySQL is optimal for structured queries like calculating average shipping delays or total sales, due to its relational data management.</a:t>
            </a:r>
          </a:p>
          <a:p>
            <a:pPr algn="just">
              <a:lnSpc>
                <a:spcPts val="4133"/>
              </a:lnSpc>
            </a:pPr>
          </a:p>
          <a:p>
            <a:pPr algn="just" marL="686420" indent="-343210" lvl="1">
              <a:lnSpc>
                <a:spcPts val="4133"/>
              </a:lnSpc>
              <a:buFont typeface="Arial"/>
              <a:buChar char="•"/>
            </a:pPr>
            <a:r>
              <a:rPr lang="en-US" sz="3179">
                <a:solidFill>
                  <a:srgbClr val="231F20"/>
                </a:solidFill>
                <a:latin typeface="DM Sans"/>
              </a:rPr>
              <a:t>MongoDB is suited for queries managing nested product attributes, taking advantage of its schema-less document format.</a:t>
            </a:r>
          </a:p>
          <a:p>
            <a:pPr algn="just">
              <a:lnSpc>
                <a:spcPts val="4133"/>
              </a:lnSpc>
            </a:pPr>
          </a:p>
          <a:p>
            <a:pPr algn="just" marL="686420" indent="-343210" lvl="1">
              <a:lnSpc>
                <a:spcPts val="4133"/>
              </a:lnSpc>
              <a:buFont typeface="Arial"/>
              <a:buChar char="•"/>
            </a:pPr>
            <a:r>
              <a:rPr lang="en-US" sz="3179">
                <a:solidFill>
                  <a:srgbClr val="231F20"/>
                </a:solidFill>
                <a:latin typeface="DM Sans"/>
              </a:rPr>
              <a:t>Neo4j is unmatched for queries that require traversing complex relationships, such as finding the shortest path between suppliers and products in the supply chain.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14366944" y="-10228446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2" y="0"/>
                </a:lnTo>
                <a:lnTo>
                  <a:pt x="24036382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84572" y="3549362"/>
            <a:ext cx="13914741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-6937517" y="-8747353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80377">
            <a:off x="10646613" y="3123224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416119" y="4821179"/>
            <a:ext cx="3145217" cy="3434885"/>
            <a:chOff x="0" y="0"/>
            <a:chExt cx="862412" cy="9418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603406" y="3655690"/>
            <a:ext cx="2706695" cy="2696122"/>
            <a:chOff x="0" y="0"/>
            <a:chExt cx="6502400" cy="6477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8122" t="0" r="-8122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571796" y="4821179"/>
            <a:ext cx="3145217" cy="3434885"/>
            <a:chOff x="0" y="0"/>
            <a:chExt cx="862412" cy="9418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7790653" y="3608382"/>
            <a:ext cx="2706695" cy="2696122"/>
            <a:chOff x="0" y="0"/>
            <a:chExt cx="6502400" cy="6477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9311" t="0" r="-19311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1726664" y="4821179"/>
            <a:ext cx="3145217" cy="3434885"/>
            <a:chOff x="0" y="0"/>
            <a:chExt cx="862412" cy="9418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1913951" y="3655690"/>
            <a:ext cx="2706695" cy="2696122"/>
            <a:chOff x="0" y="0"/>
            <a:chExt cx="6502400" cy="6477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2327" t="0" r="-2327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3416119" y="8256064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7571796" y="8256064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726664" y="8256064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804097" y="8030085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343797" y="1155414"/>
            <a:ext cx="13617940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OUR TEAM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603406" y="7172858"/>
            <a:ext cx="2844834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SAI KRISHNA PAILA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790653" y="7172858"/>
            <a:ext cx="3009998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  ANERI PATEL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262685" y="7151666"/>
            <a:ext cx="2009227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SMIT PANCHOLI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19320" y="2901697"/>
            <a:ext cx="1400485" cy="6356603"/>
            <a:chOff x="0" y="0"/>
            <a:chExt cx="368852" cy="16741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674167"/>
            </a:xfrm>
            <a:custGeom>
              <a:avLst/>
              <a:gdLst/>
              <a:ahLst/>
              <a:cxnLst/>
              <a:rect r="r" b="b" t="t" l="l"/>
              <a:pathLst>
                <a:path h="1674167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674167"/>
                  </a:lnTo>
                  <a:lnTo>
                    <a:pt x="0" y="167416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1693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80992" y="1036994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OUTLINE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31353" y="322518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31353" y="402230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1353" y="490346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31353" y="570058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50954" y="6492957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50954" y="732392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70004" y="817421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07430" y="3333137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INTRODUCTION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07430" y="412735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DATA OVERVIEW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07430" y="5047445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DATABASE TECHNOLOGIES USED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07430" y="5841663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METHODOLOGY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07430" y="6731634"/>
            <a:ext cx="7403341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QUERY PERFORMANCE ANALYSIS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07430" y="7562598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RESULTS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07430" y="8365429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CONCLUSION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3032671" y="7422961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041080" y="1049603"/>
            <a:ext cx="6706491" cy="8229600"/>
          </a:xfrm>
          <a:custGeom>
            <a:avLst/>
            <a:gdLst/>
            <a:ahLst/>
            <a:cxnLst/>
            <a:rect r="r" b="b" t="t" l="l"/>
            <a:pathLst>
              <a:path h="8229600" w="6706491">
                <a:moveTo>
                  <a:pt x="0" y="0"/>
                </a:moveTo>
                <a:lnTo>
                  <a:pt x="6706491" y="0"/>
                </a:lnTo>
                <a:lnTo>
                  <a:pt x="67064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999" t="0" r="-7365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25161"/>
            <a:ext cx="11412104" cy="1094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15"/>
              </a:lnSpc>
            </a:pPr>
            <a:r>
              <a:rPr lang="en-US" sz="6460" spc="633">
                <a:solidFill>
                  <a:srgbClr val="231F20"/>
                </a:solidFill>
                <a:latin typeface="Oswald Bold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75607" y="2310078"/>
            <a:ext cx="8839102" cy="6738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0590" indent="-260295" lvl="1">
              <a:lnSpc>
                <a:spcPts val="3375"/>
              </a:lnSpc>
              <a:buFont typeface="Arial"/>
              <a:buChar char="•"/>
            </a:pPr>
            <a:r>
              <a:rPr lang="en-US" sz="2411">
                <a:solidFill>
                  <a:srgbClr val="323232"/>
                </a:solidFill>
                <a:latin typeface="Canva Sans"/>
              </a:rPr>
              <a:t>Supply chain management is Managing the journey of goods from production to consumer, integrating production, inventory, and transportation.</a:t>
            </a:r>
          </a:p>
          <a:p>
            <a:pPr algn="just">
              <a:lnSpc>
                <a:spcPts val="3375"/>
              </a:lnSpc>
            </a:pPr>
          </a:p>
          <a:p>
            <a:pPr algn="just" marL="520590" indent="-260295" lvl="1">
              <a:lnSpc>
                <a:spcPts val="3375"/>
              </a:lnSpc>
              <a:buFont typeface="Arial"/>
              <a:buChar char="•"/>
            </a:pPr>
            <a:r>
              <a:rPr lang="en-US" sz="2411">
                <a:solidFill>
                  <a:srgbClr val="323232"/>
                </a:solidFill>
                <a:latin typeface="Canva Sans"/>
              </a:rPr>
              <a:t>This project focuses on assessing MySQL, MongoDB, and Neo4j for handling intricate supply chain management data.</a:t>
            </a:r>
          </a:p>
          <a:p>
            <a:pPr algn="just">
              <a:lnSpc>
                <a:spcPts val="3375"/>
              </a:lnSpc>
            </a:pPr>
          </a:p>
          <a:p>
            <a:pPr algn="just" marL="520590" indent="-260295" lvl="1">
              <a:lnSpc>
                <a:spcPts val="3375"/>
              </a:lnSpc>
              <a:buFont typeface="Arial"/>
              <a:buChar char="•"/>
            </a:pPr>
            <a:r>
              <a:rPr lang="en-US" sz="2411">
                <a:solidFill>
                  <a:srgbClr val="323232"/>
                </a:solidFill>
                <a:latin typeface="Canva Sans"/>
              </a:rPr>
              <a:t>The dataset used comprises comprehensive information about orders, customer profiles, product details, sales records, and delivery statuses.</a:t>
            </a:r>
          </a:p>
          <a:p>
            <a:pPr algn="just">
              <a:lnSpc>
                <a:spcPts val="3375"/>
              </a:lnSpc>
            </a:pPr>
          </a:p>
          <a:p>
            <a:pPr algn="just" marL="520590" indent="-260295" lvl="1">
              <a:lnSpc>
                <a:spcPts val="3375"/>
              </a:lnSpc>
              <a:buFont typeface="Arial"/>
              <a:buChar char="•"/>
            </a:pPr>
            <a:r>
              <a:rPr lang="en-US" sz="2411">
                <a:solidFill>
                  <a:srgbClr val="323232"/>
                </a:solidFill>
                <a:latin typeface="Canva Sans"/>
              </a:rPr>
              <a:t>The analysis aims to determine which database system offers the most optimal performance for supply chain management scenarios, with a particular focus on time efficiency and data processing capabilities.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687839" y="3726535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</a:blip>
            <a:stretch>
              <a:fillRect l="0" t="-86495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2399906"/>
            <a:ext cx="12356307" cy="1473212"/>
            <a:chOff x="0" y="0"/>
            <a:chExt cx="4734236" cy="5644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734236" cy="564451"/>
            </a:xfrm>
            <a:custGeom>
              <a:avLst/>
              <a:gdLst/>
              <a:ahLst/>
              <a:cxnLst/>
              <a:rect r="r" b="b" t="t" l="l"/>
              <a:pathLst>
                <a:path h="564451" w="4734236">
                  <a:moveTo>
                    <a:pt x="0" y="0"/>
                  </a:moveTo>
                  <a:lnTo>
                    <a:pt x="4734236" y="0"/>
                  </a:lnTo>
                  <a:lnTo>
                    <a:pt x="4734236" y="564451"/>
                  </a:lnTo>
                  <a:lnTo>
                    <a:pt x="0" y="56445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734236" cy="593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3"/>
                </a:lnSpc>
              </a:pPr>
              <a:r>
                <a:rPr lang="en-US" sz="2210">
                  <a:solidFill>
                    <a:srgbClr val="231F20"/>
                  </a:solidFill>
                  <a:latin typeface="DM Sans"/>
                </a:rPr>
                <a:t>The project utilizes a comprehensive dataset provided by DataCo, seamlessly imported into MySQL, MongoDB, and Neo4j databases to leverage distinct data processing capabilities and evaluate comparative performance metrics."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776099" y="4389542"/>
            <a:ext cx="3458035" cy="628734"/>
          </a:xfrm>
          <a:custGeom>
            <a:avLst/>
            <a:gdLst/>
            <a:ahLst/>
            <a:cxnLst/>
            <a:rect r="r" b="b" t="t" l="l"/>
            <a:pathLst>
              <a:path h="628734" w="3458035">
                <a:moveTo>
                  <a:pt x="0" y="0"/>
                </a:moveTo>
                <a:lnTo>
                  <a:pt x="3458035" y="0"/>
                </a:lnTo>
                <a:lnTo>
                  <a:pt x="3458035" y="628733"/>
                </a:lnTo>
                <a:lnTo>
                  <a:pt x="0" y="6287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7454735" y="5018275"/>
            <a:ext cx="0" cy="103634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>
            <a:off x="11474992" y="5696481"/>
            <a:ext cx="0" cy="39623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4" id="14"/>
          <p:cNvSpPr/>
          <p:nvPr/>
        </p:nvSpPr>
        <p:spPr>
          <a:xfrm>
            <a:off x="3720938" y="5658381"/>
            <a:ext cx="0" cy="39623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5" id="15"/>
          <p:cNvGrpSpPr/>
          <p:nvPr/>
        </p:nvGrpSpPr>
        <p:grpSpPr>
          <a:xfrm rot="0">
            <a:off x="2277902" y="6568966"/>
            <a:ext cx="2847972" cy="1759388"/>
            <a:chOff x="0" y="0"/>
            <a:chExt cx="750083" cy="46337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50083" cy="463378"/>
            </a:xfrm>
            <a:custGeom>
              <a:avLst/>
              <a:gdLst/>
              <a:ahLst/>
              <a:cxnLst/>
              <a:rect r="r" b="b" t="t" l="l"/>
              <a:pathLst>
                <a:path h="463378" w="750083">
                  <a:moveTo>
                    <a:pt x="138638" y="0"/>
                  </a:moveTo>
                  <a:lnTo>
                    <a:pt x="611445" y="0"/>
                  </a:lnTo>
                  <a:cubicBezTo>
                    <a:pt x="648214" y="0"/>
                    <a:pt x="683477" y="14606"/>
                    <a:pt x="709477" y="40606"/>
                  </a:cubicBezTo>
                  <a:cubicBezTo>
                    <a:pt x="735477" y="66606"/>
                    <a:pt x="750083" y="101869"/>
                    <a:pt x="750083" y="138638"/>
                  </a:cubicBezTo>
                  <a:lnTo>
                    <a:pt x="750083" y="324740"/>
                  </a:lnTo>
                  <a:cubicBezTo>
                    <a:pt x="750083" y="361509"/>
                    <a:pt x="735477" y="396772"/>
                    <a:pt x="709477" y="422772"/>
                  </a:cubicBezTo>
                  <a:cubicBezTo>
                    <a:pt x="683477" y="448771"/>
                    <a:pt x="648214" y="463378"/>
                    <a:pt x="611445" y="463378"/>
                  </a:cubicBezTo>
                  <a:lnTo>
                    <a:pt x="138638" y="463378"/>
                  </a:lnTo>
                  <a:cubicBezTo>
                    <a:pt x="101869" y="463378"/>
                    <a:pt x="66606" y="448771"/>
                    <a:pt x="40606" y="422772"/>
                  </a:cubicBezTo>
                  <a:cubicBezTo>
                    <a:pt x="14606" y="396772"/>
                    <a:pt x="0" y="361509"/>
                    <a:pt x="0" y="324740"/>
                  </a:cubicBezTo>
                  <a:lnTo>
                    <a:pt x="0" y="138638"/>
                  </a:lnTo>
                  <a:cubicBezTo>
                    <a:pt x="0" y="101869"/>
                    <a:pt x="14606" y="66606"/>
                    <a:pt x="40606" y="40606"/>
                  </a:cubicBezTo>
                  <a:cubicBezTo>
                    <a:pt x="66606" y="14606"/>
                    <a:pt x="101869" y="0"/>
                    <a:pt x="138638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750083" cy="501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068849" y="6568966"/>
            <a:ext cx="2847972" cy="1759388"/>
            <a:chOff x="0" y="0"/>
            <a:chExt cx="750083" cy="46337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50083" cy="463378"/>
            </a:xfrm>
            <a:custGeom>
              <a:avLst/>
              <a:gdLst/>
              <a:ahLst/>
              <a:cxnLst/>
              <a:rect r="r" b="b" t="t" l="l"/>
              <a:pathLst>
                <a:path h="463378" w="750083">
                  <a:moveTo>
                    <a:pt x="138638" y="0"/>
                  </a:moveTo>
                  <a:lnTo>
                    <a:pt x="611445" y="0"/>
                  </a:lnTo>
                  <a:cubicBezTo>
                    <a:pt x="648214" y="0"/>
                    <a:pt x="683477" y="14606"/>
                    <a:pt x="709477" y="40606"/>
                  </a:cubicBezTo>
                  <a:cubicBezTo>
                    <a:pt x="735477" y="66606"/>
                    <a:pt x="750083" y="101869"/>
                    <a:pt x="750083" y="138638"/>
                  </a:cubicBezTo>
                  <a:lnTo>
                    <a:pt x="750083" y="324740"/>
                  </a:lnTo>
                  <a:cubicBezTo>
                    <a:pt x="750083" y="361509"/>
                    <a:pt x="735477" y="396772"/>
                    <a:pt x="709477" y="422772"/>
                  </a:cubicBezTo>
                  <a:cubicBezTo>
                    <a:pt x="683477" y="448771"/>
                    <a:pt x="648214" y="463378"/>
                    <a:pt x="611445" y="463378"/>
                  </a:cubicBezTo>
                  <a:lnTo>
                    <a:pt x="138638" y="463378"/>
                  </a:lnTo>
                  <a:cubicBezTo>
                    <a:pt x="101869" y="463378"/>
                    <a:pt x="66606" y="448771"/>
                    <a:pt x="40606" y="422772"/>
                  </a:cubicBezTo>
                  <a:cubicBezTo>
                    <a:pt x="14606" y="396772"/>
                    <a:pt x="0" y="361509"/>
                    <a:pt x="0" y="324740"/>
                  </a:cubicBezTo>
                  <a:lnTo>
                    <a:pt x="0" y="138638"/>
                  </a:lnTo>
                  <a:cubicBezTo>
                    <a:pt x="0" y="101869"/>
                    <a:pt x="14606" y="66606"/>
                    <a:pt x="40606" y="40606"/>
                  </a:cubicBezTo>
                  <a:cubicBezTo>
                    <a:pt x="66606" y="14606"/>
                    <a:pt x="101869" y="0"/>
                    <a:pt x="138638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750083" cy="501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872077" y="6568966"/>
            <a:ext cx="3171146" cy="1721288"/>
            <a:chOff x="0" y="0"/>
            <a:chExt cx="835199" cy="4533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35199" cy="453343"/>
            </a:xfrm>
            <a:custGeom>
              <a:avLst/>
              <a:gdLst/>
              <a:ahLst/>
              <a:cxnLst/>
              <a:rect r="r" b="b" t="t" l="l"/>
              <a:pathLst>
                <a:path h="453343" w="835199">
                  <a:moveTo>
                    <a:pt x="124510" y="0"/>
                  </a:moveTo>
                  <a:lnTo>
                    <a:pt x="710689" y="0"/>
                  </a:lnTo>
                  <a:cubicBezTo>
                    <a:pt x="743711" y="0"/>
                    <a:pt x="775381" y="13118"/>
                    <a:pt x="798731" y="36468"/>
                  </a:cubicBezTo>
                  <a:cubicBezTo>
                    <a:pt x="822081" y="59818"/>
                    <a:pt x="835199" y="91488"/>
                    <a:pt x="835199" y="124510"/>
                  </a:cubicBezTo>
                  <a:lnTo>
                    <a:pt x="835199" y="328834"/>
                  </a:lnTo>
                  <a:cubicBezTo>
                    <a:pt x="835199" y="361856"/>
                    <a:pt x="822081" y="393525"/>
                    <a:pt x="798731" y="416875"/>
                  </a:cubicBezTo>
                  <a:cubicBezTo>
                    <a:pt x="775381" y="440225"/>
                    <a:pt x="743711" y="453343"/>
                    <a:pt x="710689" y="453343"/>
                  </a:cubicBezTo>
                  <a:lnTo>
                    <a:pt x="124510" y="453343"/>
                  </a:lnTo>
                  <a:cubicBezTo>
                    <a:pt x="91488" y="453343"/>
                    <a:pt x="59818" y="440225"/>
                    <a:pt x="36468" y="416875"/>
                  </a:cubicBezTo>
                  <a:cubicBezTo>
                    <a:pt x="13118" y="393525"/>
                    <a:pt x="0" y="361856"/>
                    <a:pt x="0" y="328834"/>
                  </a:cubicBezTo>
                  <a:lnTo>
                    <a:pt x="0" y="124510"/>
                  </a:lnTo>
                  <a:cubicBezTo>
                    <a:pt x="0" y="91488"/>
                    <a:pt x="13118" y="59818"/>
                    <a:pt x="36468" y="36468"/>
                  </a:cubicBezTo>
                  <a:cubicBezTo>
                    <a:pt x="59818" y="13118"/>
                    <a:pt x="91488" y="0"/>
                    <a:pt x="124510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35199" cy="491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4" id="24"/>
          <p:cNvSpPr/>
          <p:nvPr/>
        </p:nvSpPr>
        <p:spPr>
          <a:xfrm>
            <a:off x="3720984" y="5677431"/>
            <a:ext cx="7773058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3662994" y="5677431"/>
            <a:ext cx="4238090" cy="4114800"/>
          </a:xfrm>
          <a:custGeom>
            <a:avLst/>
            <a:gdLst/>
            <a:ahLst/>
            <a:cxnLst/>
            <a:rect r="r" b="b" t="t" l="l"/>
            <a:pathLst>
              <a:path h="4114800" w="4238090">
                <a:moveTo>
                  <a:pt x="0" y="0"/>
                </a:moveTo>
                <a:lnTo>
                  <a:pt x="4238090" y="0"/>
                </a:lnTo>
                <a:lnTo>
                  <a:pt x="42380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870771" y="411714"/>
            <a:ext cx="4030313" cy="4893316"/>
          </a:xfrm>
          <a:custGeom>
            <a:avLst/>
            <a:gdLst/>
            <a:ahLst/>
            <a:cxnLst/>
            <a:rect r="r" b="b" t="t" l="l"/>
            <a:pathLst>
              <a:path h="4893316" w="4030313">
                <a:moveTo>
                  <a:pt x="0" y="0"/>
                </a:moveTo>
                <a:lnTo>
                  <a:pt x="4030313" y="0"/>
                </a:lnTo>
                <a:lnTo>
                  <a:pt x="4030313" y="4893316"/>
                </a:lnTo>
                <a:lnTo>
                  <a:pt x="0" y="4893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825161"/>
            <a:ext cx="11412104" cy="1094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15"/>
              </a:lnSpc>
            </a:pPr>
            <a:r>
              <a:rPr lang="en-US" sz="6460" spc="633">
                <a:solidFill>
                  <a:srgbClr val="231F20"/>
                </a:solidFill>
                <a:latin typeface="Oswald Bold"/>
              </a:rPr>
              <a:t>DATA OVERVIEW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005606" y="4433814"/>
            <a:ext cx="2898258" cy="584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231F20"/>
                </a:solidFill>
                <a:latin typeface="Canva Sans Bold"/>
              </a:rPr>
              <a:t>DATA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277902" y="6825090"/>
            <a:ext cx="284797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Canva Sans"/>
              </a:rPr>
              <a:t>ROWS: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Canva Sans"/>
              </a:rPr>
              <a:t>79 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081130" y="6825090"/>
            <a:ext cx="284797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Canva Sans"/>
              </a:rPr>
              <a:t>COLUMNS: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Canva Sans"/>
              </a:rPr>
              <a:t>51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710491" y="6806041"/>
            <a:ext cx="349431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231F20"/>
                </a:solidFill>
                <a:latin typeface="Canva Sans"/>
              </a:rPr>
              <a:t>DATA TYPE:</a:t>
            </a:r>
          </a:p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231F20"/>
                </a:solidFill>
                <a:latin typeface="Canva Sans"/>
              </a:rPr>
              <a:t>STRUCTURED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3541576" y="7661387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8" y="0"/>
                </a:lnTo>
                <a:lnTo>
                  <a:pt x="21273218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85510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900353" y="4678112"/>
            <a:ext cx="4113179" cy="4087473"/>
            <a:chOff x="0" y="0"/>
            <a:chExt cx="1279723" cy="1271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080191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95033" y="4678112"/>
            <a:ext cx="4113179" cy="4087473"/>
            <a:chOff x="0" y="0"/>
            <a:chExt cx="1279723" cy="12717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274468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292092" y="4697623"/>
            <a:ext cx="4107616" cy="4067963"/>
            <a:chOff x="0" y="0"/>
            <a:chExt cx="1277992" cy="126565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77992" cy="1265655"/>
            </a:xfrm>
            <a:custGeom>
              <a:avLst/>
              <a:gdLst/>
              <a:ahLst/>
              <a:cxnLst/>
              <a:rect r="r" b="b" t="t" l="l"/>
              <a:pathLst>
                <a:path h="1265655" w="1277992">
                  <a:moveTo>
                    <a:pt x="0" y="0"/>
                  </a:moveTo>
                  <a:lnTo>
                    <a:pt x="1277992" y="0"/>
                  </a:lnTo>
                  <a:lnTo>
                    <a:pt x="1277992" y="1265655"/>
                  </a:lnTo>
                  <a:lnTo>
                    <a:pt x="0" y="126565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277992" cy="1284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0" indent="0" lvl="0">
                <a:lnSpc>
                  <a:spcPts val="237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321840" y="3594586"/>
            <a:ext cx="2049168" cy="204916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119617" y="3594586"/>
            <a:ext cx="2049168" cy="204916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932358" y="3594586"/>
            <a:ext cx="2049168" cy="204916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3860649" y="3862344"/>
            <a:ext cx="1167459" cy="1167459"/>
          </a:xfrm>
          <a:custGeom>
            <a:avLst/>
            <a:gdLst/>
            <a:ahLst/>
            <a:cxnLst/>
            <a:rect r="r" b="b" t="t" l="l"/>
            <a:pathLst>
              <a:path h="1167459" w="1167459">
                <a:moveTo>
                  <a:pt x="0" y="0"/>
                </a:moveTo>
                <a:lnTo>
                  <a:pt x="1167459" y="0"/>
                </a:lnTo>
                <a:lnTo>
                  <a:pt x="1167459" y="1167459"/>
                </a:lnTo>
                <a:lnTo>
                  <a:pt x="0" y="11674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882721" y="3730116"/>
            <a:ext cx="540092" cy="1151358"/>
          </a:xfrm>
          <a:custGeom>
            <a:avLst/>
            <a:gdLst/>
            <a:ahLst/>
            <a:cxnLst/>
            <a:rect r="r" b="b" t="t" l="l"/>
            <a:pathLst>
              <a:path h="1151358" w="540092">
                <a:moveTo>
                  <a:pt x="0" y="0"/>
                </a:moveTo>
                <a:lnTo>
                  <a:pt x="540092" y="0"/>
                </a:lnTo>
                <a:lnTo>
                  <a:pt x="540092" y="1151358"/>
                </a:lnTo>
                <a:lnTo>
                  <a:pt x="0" y="11513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452919" y="3862344"/>
            <a:ext cx="1019130" cy="1019130"/>
          </a:xfrm>
          <a:custGeom>
            <a:avLst/>
            <a:gdLst/>
            <a:ahLst/>
            <a:cxnLst/>
            <a:rect r="r" b="b" t="t" l="l"/>
            <a:pathLst>
              <a:path h="1019130" w="1019130">
                <a:moveTo>
                  <a:pt x="0" y="0"/>
                </a:moveTo>
                <a:lnTo>
                  <a:pt x="1019130" y="0"/>
                </a:lnTo>
                <a:lnTo>
                  <a:pt x="1019130" y="1019130"/>
                </a:lnTo>
                <a:lnTo>
                  <a:pt x="0" y="10191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5983330" y="8474824"/>
            <a:ext cx="2207231" cy="1812176"/>
          </a:xfrm>
          <a:custGeom>
            <a:avLst/>
            <a:gdLst/>
            <a:ahLst/>
            <a:cxnLst/>
            <a:rect r="r" b="b" t="t" l="l"/>
            <a:pathLst>
              <a:path h="1812176" w="2207231">
                <a:moveTo>
                  <a:pt x="0" y="0"/>
                </a:moveTo>
                <a:lnTo>
                  <a:pt x="2207231" y="0"/>
                </a:lnTo>
                <a:lnTo>
                  <a:pt x="2207231" y="1812176"/>
                </a:lnTo>
                <a:lnTo>
                  <a:pt x="0" y="18121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-534795" y="193358"/>
            <a:ext cx="19357590" cy="151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19"/>
              </a:lnSpc>
              <a:spcBef>
                <a:spcPct val="0"/>
              </a:spcBef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DATABASE TECHNOLOGIES USED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381455" y="5393753"/>
            <a:ext cx="3542623" cy="234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 MongoDB is a leading NoSQL database that stores data in flexible, JSON-like documents. This means fields can vary from document to document and data structure can be changed over time.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178209" y="5551145"/>
            <a:ext cx="3542623" cy="234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Neo4j is a graph database management system, renowned for its ability to efficiently store and query connected data. It uses graph structures with nodes, edges, and properties to represent and store data.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851033" y="8109251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MYSQL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665320" y="8109251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MONGODB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332162" y="8109251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NEO4J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575113" y="5393753"/>
            <a:ext cx="3542623" cy="2637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MySQL is an open-source relational database management system. It uses structured query language (SQL) for accessing and managing data, and is known for its reliability, robustness, and strong data integrity features.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74205" y="2677776"/>
            <a:ext cx="6637663" cy="647719"/>
            <a:chOff x="0" y="0"/>
            <a:chExt cx="1748191" cy="170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48191" cy="170593"/>
            </a:xfrm>
            <a:custGeom>
              <a:avLst/>
              <a:gdLst/>
              <a:ahLst/>
              <a:cxnLst/>
              <a:rect r="r" b="b" t="t" l="l"/>
              <a:pathLst>
                <a:path h="170593" w="1748191">
                  <a:moveTo>
                    <a:pt x="0" y="0"/>
                  </a:moveTo>
                  <a:lnTo>
                    <a:pt x="1748191" y="0"/>
                  </a:lnTo>
                  <a:lnTo>
                    <a:pt x="1748191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748191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643739" indent="-321870" lvl="1">
                <a:lnSpc>
                  <a:spcPts val="411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Data Loading into Databases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44846" y="6726932"/>
            <a:ext cx="4014454" cy="1550583"/>
          </a:xfrm>
          <a:custGeom>
            <a:avLst/>
            <a:gdLst/>
            <a:ahLst/>
            <a:cxnLst/>
            <a:rect r="r" b="b" t="t" l="l"/>
            <a:pathLst>
              <a:path h="1550583" w="4014454">
                <a:moveTo>
                  <a:pt x="0" y="0"/>
                </a:moveTo>
                <a:lnTo>
                  <a:pt x="4014454" y="0"/>
                </a:lnTo>
                <a:lnTo>
                  <a:pt x="4014454" y="1550583"/>
                </a:lnTo>
                <a:lnTo>
                  <a:pt x="0" y="1550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98808" y="1919930"/>
            <a:ext cx="3927445" cy="2242214"/>
          </a:xfrm>
          <a:custGeom>
            <a:avLst/>
            <a:gdLst/>
            <a:ahLst/>
            <a:cxnLst/>
            <a:rect r="r" b="b" t="t" l="l"/>
            <a:pathLst>
              <a:path h="2242214" w="3927445">
                <a:moveTo>
                  <a:pt x="0" y="0"/>
                </a:moveTo>
                <a:lnTo>
                  <a:pt x="3927445" y="0"/>
                </a:lnTo>
                <a:lnTo>
                  <a:pt x="3927445" y="2242214"/>
                </a:lnTo>
                <a:lnTo>
                  <a:pt x="0" y="22422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62769" y="3782163"/>
            <a:ext cx="13115024" cy="2713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6"/>
              </a:lnSpc>
            </a:pPr>
            <a:r>
              <a:rPr lang="en-US" sz="3301" spc="323" u="sng">
                <a:solidFill>
                  <a:srgbClr val="231F20"/>
                </a:solidFill>
                <a:latin typeface="DM Sans Bold"/>
              </a:rPr>
              <a:t>MYSQL</a:t>
            </a:r>
          </a:p>
          <a:p>
            <a:pPr algn="ctr">
              <a:lnSpc>
                <a:spcPts val="4556"/>
              </a:lnSpc>
            </a:pPr>
          </a:p>
          <a:p>
            <a:pPr algn="just" marL="388954" indent="-194477" lvl="1">
              <a:lnSpc>
                <a:spcPts val="2486"/>
              </a:lnSpc>
              <a:buFont typeface="Arial"/>
              <a:buChar char="•"/>
            </a:pPr>
            <a:r>
              <a:rPr lang="en-US" sz="1801" spc="176">
                <a:solidFill>
                  <a:srgbClr val="231F20"/>
                </a:solidFill>
                <a:latin typeface="DM Sans"/>
              </a:rPr>
              <a:t>Utilized Python's </a:t>
            </a:r>
            <a:r>
              <a:rPr lang="en-US" sz="1801" spc="176">
                <a:solidFill>
                  <a:srgbClr val="231F20"/>
                </a:solidFill>
                <a:latin typeface="DM Sans Semi-Bold"/>
              </a:rPr>
              <a:t>mysql-connector</a:t>
            </a:r>
            <a:r>
              <a:rPr lang="en-US" sz="1801" spc="176">
                <a:solidFill>
                  <a:srgbClr val="231F20"/>
                </a:solidFill>
                <a:latin typeface="DM Sans"/>
              </a:rPr>
              <a:t> and </a:t>
            </a:r>
            <a:r>
              <a:rPr lang="en-US" sz="1801" spc="176">
                <a:solidFill>
                  <a:srgbClr val="231F20"/>
                </a:solidFill>
                <a:latin typeface="DM Sans Semi-Bold"/>
              </a:rPr>
              <a:t>SQLAlchemy</a:t>
            </a:r>
            <a:r>
              <a:rPr lang="en-US" sz="1801" spc="176">
                <a:solidFill>
                  <a:srgbClr val="231F20"/>
                </a:solidFill>
                <a:latin typeface="DM Sans"/>
              </a:rPr>
              <a:t> for SQL database connections. Data reading and processing were managed using the </a:t>
            </a:r>
            <a:r>
              <a:rPr lang="en-US" sz="1801" spc="176">
                <a:solidFill>
                  <a:srgbClr val="231F20"/>
                </a:solidFill>
                <a:latin typeface="DM Sans Semi-Bold"/>
              </a:rPr>
              <a:t>pandas</a:t>
            </a:r>
            <a:r>
              <a:rPr lang="en-US" sz="1801" spc="176">
                <a:solidFill>
                  <a:srgbClr val="231F20"/>
                </a:solidFill>
                <a:latin typeface="DM Sans"/>
              </a:rPr>
              <a:t> library.</a:t>
            </a:r>
          </a:p>
          <a:p>
            <a:pPr algn="just">
              <a:lnSpc>
                <a:spcPts val="2486"/>
              </a:lnSpc>
            </a:pPr>
          </a:p>
          <a:p>
            <a:pPr algn="just" marL="388954" indent="-194477" lvl="1">
              <a:lnSpc>
                <a:spcPts val="2486"/>
              </a:lnSpc>
              <a:buFont typeface="Arial"/>
              <a:buChar char="•"/>
            </a:pPr>
            <a:r>
              <a:rPr lang="en-US" sz="1801" spc="176">
                <a:solidFill>
                  <a:srgbClr val="231F20"/>
                </a:solidFill>
                <a:latin typeface="DM Sans"/>
              </a:rPr>
              <a:t>The SQLAlchemy toolkit facilitated loading data into the SQL database. Additionally, mysql-connector served as the primary connector to the MySQL database.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25161"/>
            <a:ext cx="11412104" cy="1094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15"/>
              </a:lnSpc>
            </a:pPr>
            <a:r>
              <a:rPr lang="en-US" sz="6460" spc="633">
                <a:solidFill>
                  <a:srgbClr val="231F20"/>
                </a:solidFill>
                <a:latin typeface="Oswald Bold"/>
              </a:rPr>
              <a:t>METHODOLOGY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26055" y="6669782"/>
            <a:ext cx="13115024" cy="2713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6"/>
              </a:lnSpc>
            </a:pPr>
            <a:r>
              <a:rPr lang="en-US" sz="3301" spc="323" u="sng">
                <a:solidFill>
                  <a:srgbClr val="231F20"/>
                </a:solidFill>
                <a:latin typeface="DM Sans Bold"/>
              </a:rPr>
              <a:t>MONGODB</a:t>
            </a:r>
          </a:p>
          <a:p>
            <a:pPr algn="ctr">
              <a:lnSpc>
                <a:spcPts val="4556"/>
              </a:lnSpc>
            </a:pPr>
          </a:p>
          <a:p>
            <a:pPr algn="just" marL="388954" indent="-194477" lvl="1">
              <a:lnSpc>
                <a:spcPts val="2486"/>
              </a:lnSpc>
              <a:buFont typeface="Arial"/>
              <a:buChar char="•"/>
            </a:pPr>
            <a:r>
              <a:rPr lang="en-US" sz="1801" spc="176">
                <a:solidFill>
                  <a:srgbClr val="231F20"/>
                </a:solidFill>
                <a:latin typeface="DM Sans"/>
              </a:rPr>
              <a:t>Data was imported directly into MongoDB using MongoDB Compass</a:t>
            </a:r>
          </a:p>
          <a:p>
            <a:pPr algn="just">
              <a:lnSpc>
                <a:spcPts val="2486"/>
              </a:lnSpc>
            </a:pPr>
            <a:r>
              <a:rPr lang="en-US" sz="1801" spc="176">
                <a:solidFill>
                  <a:srgbClr val="231F20"/>
                </a:solidFill>
                <a:latin typeface="DM Sans"/>
              </a:rPr>
              <a:t>. </a:t>
            </a:r>
          </a:p>
          <a:p>
            <a:pPr algn="just" marL="388954" indent="-194477" lvl="1">
              <a:lnSpc>
                <a:spcPts val="2486"/>
              </a:lnSpc>
              <a:buFont typeface="Arial"/>
              <a:buChar char="•"/>
            </a:pPr>
            <a:r>
              <a:rPr lang="en-US" sz="1801" spc="176">
                <a:solidFill>
                  <a:srgbClr val="231F20"/>
                </a:solidFill>
                <a:latin typeface="DM Sans"/>
              </a:rPr>
              <a:t>For executing queries and database interaction within Python, the </a:t>
            </a:r>
            <a:r>
              <a:rPr lang="en-US" sz="1801" spc="176">
                <a:solidFill>
                  <a:srgbClr val="231F20"/>
                </a:solidFill>
                <a:latin typeface="DM Sans Bold"/>
              </a:rPr>
              <a:t>MongoClient</a:t>
            </a:r>
            <a:r>
              <a:rPr lang="en-US" sz="1801" spc="176">
                <a:solidFill>
                  <a:srgbClr val="231F20"/>
                </a:solidFill>
                <a:latin typeface="DM Sans"/>
              </a:rPr>
              <a:t> from the </a:t>
            </a:r>
            <a:r>
              <a:rPr lang="en-US" sz="1801" spc="176">
                <a:solidFill>
                  <a:srgbClr val="231F20"/>
                </a:solidFill>
                <a:latin typeface="DM Sans Bold"/>
              </a:rPr>
              <a:t>pymongo</a:t>
            </a:r>
            <a:r>
              <a:rPr lang="en-US" sz="1801" spc="176">
                <a:solidFill>
                  <a:srgbClr val="231F20"/>
                </a:solidFill>
                <a:latin typeface="DM Sans"/>
              </a:rPr>
              <a:t> library was employed, establishing a seamless connection with the MongoDB database.</a:t>
            </a:r>
          </a:p>
          <a:p>
            <a:pPr algn="just">
              <a:lnSpc>
                <a:spcPts val="2486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0534" y="3999322"/>
            <a:ext cx="3865646" cy="5906269"/>
          </a:xfrm>
          <a:custGeom>
            <a:avLst/>
            <a:gdLst/>
            <a:ahLst/>
            <a:cxnLst/>
            <a:rect r="r" b="b" t="t" l="l"/>
            <a:pathLst>
              <a:path h="5906269" w="3865646">
                <a:moveTo>
                  <a:pt x="0" y="0"/>
                </a:moveTo>
                <a:lnTo>
                  <a:pt x="3865646" y="0"/>
                </a:lnTo>
                <a:lnTo>
                  <a:pt x="3865646" y="5906269"/>
                </a:lnTo>
                <a:lnTo>
                  <a:pt x="0" y="5906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80" t="-176" r="0" b="-176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991451" y="0"/>
            <a:ext cx="4296549" cy="9570246"/>
            <a:chOff x="0" y="0"/>
            <a:chExt cx="1131601" cy="25205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749820" y="5455446"/>
            <a:ext cx="3029522" cy="4114800"/>
          </a:xfrm>
          <a:custGeom>
            <a:avLst/>
            <a:gdLst/>
            <a:ahLst/>
            <a:cxnLst/>
            <a:rect r="r" b="b" t="t" l="l"/>
            <a:pathLst>
              <a:path h="4114800" w="3029522">
                <a:moveTo>
                  <a:pt x="0" y="0"/>
                </a:moveTo>
                <a:lnTo>
                  <a:pt x="3029522" y="0"/>
                </a:lnTo>
                <a:lnTo>
                  <a:pt x="30295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83403" y="0"/>
            <a:ext cx="2234056" cy="2234056"/>
          </a:xfrm>
          <a:custGeom>
            <a:avLst/>
            <a:gdLst/>
            <a:ahLst/>
            <a:cxnLst/>
            <a:rect r="r" b="b" t="t" l="l"/>
            <a:pathLst>
              <a:path h="2234056" w="2234056">
                <a:moveTo>
                  <a:pt x="0" y="0"/>
                </a:moveTo>
                <a:lnTo>
                  <a:pt x="2234056" y="0"/>
                </a:lnTo>
                <a:lnTo>
                  <a:pt x="2234056" y="2234056"/>
                </a:lnTo>
                <a:lnTo>
                  <a:pt x="0" y="22340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58387" y="4122876"/>
            <a:ext cx="6167713" cy="5447370"/>
          </a:xfrm>
          <a:custGeom>
            <a:avLst/>
            <a:gdLst/>
            <a:ahLst/>
            <a:cxnLst/>
            <a:rect r="r" b="b" t="t" l="l"/>
            <a:pathLst>
              <a:path h="5447370" w="6167713">
                <a:moveTo>
                  <a:pt x="0" y="0"/>
                </a:moveTo>
                <a:lnTo>
                  <a:pt x="6167714" y="0"/>
                </a:lnTo>
                <a:lnTo>
                  <a:pt x="6167714" y="5447370"/>
                </a:lnTo>
                <a:lnTo>
                  <a:pt x="0" y="5447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6215" y="971550"/>
            <a:ext cx="13115024" cy="3027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6"/>
              </a:lnSpc>
            </a:pPr>
            <a:r>
              <a:rPr lang="en-US" sz="3301" spc="323" u="sng">
                <a:solidFill>
                  <a:srgbClr val="231F20"/>
                </a:solidFill>
                <a:latin typeface="DM Sans Bold"/>
              </a:rPr>
              <a:t>NEO4J</a:t>
            </a:r>
          </a:p>
          <a:p>
            <a:pPr algn="just">
              <a:lnSpc>
                <a:spcPts val="4556"/>
              </a:lnSpc>
            </a:pPr>
          </a:p>
          <a:p>
            <a:pPr algn="just" marL="388954" indent="-194477" lvl="1">
              <a:lnSpc>
                <a:spcPts val="2486"/>
              </a:lnSpc>
              <a:buFont typeface="Arial"/>
              <a:buChar char="•"/>
            </a:pPr>
            <a:r>
              <a:rPr lang="en-US" sz="1801" spc="176">
                <a:solidFill>
                  <a:srgbClr val="231F20"/>
                </a:solidFill>
                <a:latin typeface="DM Sans"/>
              </a:rPr>
              <a:t>In Neo4j, the data loading process involved creating seven distinct labels and corresponding relationships to interconnect these labels. </a:t>
            </a:r>
          </a:p>
          <a:p>
            <a:pPr algn="just">
              <a:lnSpc>
                <a:spcPts val="2486"/>
              </a:lnSpc>
            </a:pPr>
          </a:p>
          <a:p>
            <a:pPr algn="just" marL="388954" indent="-194477" lvl="1">
              <a:lnSpc>
                <a:spcPts val="2486"/>
              </a:lnSpc>
              <a:buFont typeface="Arial"/>
              <a:buChar char="•"/>
            </a:pPr>
            <a:r>
              <a:rPr lang="en-US" sz="1801" spc="176">
                <a:solidFill>
                  <a:srgbClr val="231F20"/>
                </a:solidFill>
                <a:latin typeface="DM Sans"/>
              </a:rPr>
              <a:t>Each label was assigned specific properties, forming a structured graph database schema tailored to the project's requirements.</a:t>
            </a:r>
          </a:p>
          <a:p>
            <a:pPr algn="just">
              <a:lnSpc>
                <a:spcPts val="2486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4794" y="3211436"/>
            <a:ext cx="1241506" cy="1886265"/>
          </a:xfrm>
          <a:custGeom>
            <a:avLst/>
            <a:gdLst/>
            <a:ahLst/>
            <a:cxnLst/>
            <a:rect r="r" b="b" t="t" l="l"/>
            <a:pathLst>
              <a:path h="1886265" w="1241506">
                <a:moveTo>
                  <a:pt x="0" y="0"/>
                </a:moveTo>
                <a:lnTo>
                  <a:pt x="1241505" y="0"/>
                </a:lnTo>
                <a:lnTo>
                  <a:pt x="1241505" y="1886265"/>
                </a:lnTo>
                <a:lnTo>
                  <a:pt x="0" y="18862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1589541" y="5472067"/>
            <a:ext cx="1510891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059451" y="5240576"/>
            <a:ext cx="501082" cy="50108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20750" y="6867021"/>
            <a:ext cx="2277402" cy="191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2"/>
              </a:lnSpc>
            </a:pPr>
            <a:r>
              <a:rPr lang="en-US" sz="1624" spc="159">
                <a:solidFill>
                  <a:srgbClr val="231F20"/>
                </a:solidFill>
                <a:latin typeface="DM Sans"/>
              </a:rPr>
              <a:t>Calculated the count of distinct customer names to assess the diversity of the customer base.</a:t>
            </a:r>
          </a:p>
          <a:p>
            <a:pPr algn="ctr">
              <a:lnSpc>
                <a:spcPts val="2242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95024" y="5859418"/>
            <a:ext cx="2629936" cy="568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2"/>
              </a:lnSpc>
            </a:pPr>
            <a:r>
              <a:rPr lang="en-US" sz="1668" spc="163">
                <a:solidFill>
                  <a:srgbClr val="231F20"/>
                </a:solidFill>
                <a:latin typeface="DM Sans Bold"/>
              </a:rPr>
              <a:t>UNIQUE CUSTOMER NAME COUNT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643808" y="5240576"/>
            <a:ext cx="501082" cy="50108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084665" y="5239260"/>
            <a:ext cx="501082" cy="50108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09373" y="3590114"/>
            <a:ext cx="1412347" cy="77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8"/>
              </a:lnSpc>
            </a:pPr>
            <a:r>
              <a:rPr lang="en-US" sz="4614" spc="452">
                <a:solidFill>
                  <a:srgbClr val="FFFBFB"/>
                </a:solidFill>
                <a:latin typeface="DM Sans Bold"/>
              </a:rPr>
              <a:t>1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671722" y="5311033"/>
            <a:ext cx="501082" cy="5010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165350" y="6859742"/>
            <a:ext cx="2146803" cy="1922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9"/>
              </a:lnSpc>
            </a:pPr>
            <a:r>
              <a:rPr lang="en-US" sz="1593" spc="156">
                <a:solidFill>
                  <a:srgbClr val="231F20"/>
                </a:solidFill>
                <a:latin typeface="DM Sans"/>
              </a:rPr>
              <a:t>Identified the city with the highest total profit per order, showcasing regional sales performance.</a:t>
            </a:r>
          </a:p>
          <a:p>
            <a:pPr algn="ctr">
              <a:lnSpc>
                <a:spcPts val="2199"/>
              </a:lnSpc>
            </a:pPr>
          </a:p>
        </p:txBody>
      </p:sp>
      <p:sp>
        <p:nvSpPr>
          <p:cNvPr name="Freeform 22" id="22"/>
          <p:cNvSpPr/>
          <p:nvPr/>
        </p:nvSpPr>
        <p:spPr>
          <a:xfrm flipH="false" flipV="false" rot="-10799999">
            <a:off x="-3191269" y="-6250899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2059451" y="1028700"/>
            <a:ext cx="3467055" cy="647719"/>
            <a:chOff x="0" y="0"/>
            <a:chExt cx="913134" cy="17059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13134" cy="170593"/>
            </a:xfrm>
            <a:custGeom>
              <a:avLst/>
              <a:gdLst/>
              <a:ahLst/>
              <a:cxnLst/>
              <a:rect r="r" b="b" t="t" l="l"/>
              <a:pathLst>
                <a:path h="170593" w="913134">
                  <a:moveTo>
                    <a:pt x="0" y="0"/>
                  </a:moveTo>
                  <a:lnTo>
                    <a:pt x="913134" y="0"/>
                  </a:lnTo>
                  <a:lnTo>
                    <a:pt x="91313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91313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2. Query Design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4262192" y="3176783"/>
            <a:ext cx="1264314" cy="1920918"/>
          </a:xfrm>
          <a:custGeom>
            <a:avLst/>
            <a:gdLst/>
            <a:ahLst/>
            <a:cxnLst/>
            <a:rect r="r" b="b" t="t" l="l"/>
            <a:pathLst>
              <a:path h="1920918" w="1264314">
                <a:moveTo>
                  <a:pt x="0" y="0"/>
                </a:moveTo>
                <a:lnTo>
                  <a:pt x="1264314" y="0"/>
                </a:lnTo>
                <a:lnTo>
                  <a:pt x="1264314" y="1920918"/>
                </a:lnTo>
                <a:lnTo>
                  <a:pt x="0" y="19209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703049" y="3211436"/>
            <a:ext cx="1264314" cy="1920918"/>
          </a:xfrm>
          <a:custGeom>
            <a:avLst/>
            <a:gdLst/>
            <a:ahLst/>
            <a:cxnLst/>
            <a:rect r="r" b="b" t="t" l="l"/>
            <a:pathLst>
              <a:path h="1920918" w="1264314">
                <a:moveTo>
                  <a:pt x="0" y="0"/>
                </a:moveTo>
                <a:lnTo>
                  <a:pt x="1264313" y="0"/>
                </a:lnTo>
                <a:lnTo>
                  <a:pt x="1264313" y="1920918"/>
                </a:lnTo>
                <a:lnTo>
                  <a:pt x="0" y="19209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274255" y="3194109"/>
            <a:ext cx="1264314" cy="1920918"/>
          </a:xfrm>
          <a:custGeom>
            <a:avLst/>
            <a:gdLst/>
            <a:ahLst/>
            <a:cxnLst/>
            <a:rect r="r" b="b" t="t" l="l"/>
            <a:pathLst>
              <a:path h="1920918" w="1264314">
                <a:moveTo>
                  <a:pt x="0" y="0"/>
                </a:moveTo>
                <a:lnTo>
                  <a:pt x="1264314" y="0"/>
                </a:lnTo>
                <a:lnTo>
                  <a:pt x="1264314" y="1920919"/>
                </a:lnTo>
                <a:lnTo>
                  <a:pt x="0" y="1920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2133694" y="3222582"/>
            <a:ext cx="1264314" cy="1920918"/>
          </a:xfrm>
          <a:custGeom>
            <a:avLst/>
            <a:gdLst/>
            <a:ahLst/>
            <a:cxnLst/>
            <a:rect r="r" b="b" t="t" l="l"/>
            <a:pathLst>
              <a:path h="1920918" w="1264314">
                <a:moveTo>
                  <a:pt x="0" y="0"/>
                </a:moveTo>
                <a:lnTo>
                  <a:pt x="1264314" y="0"/>
                </a:lnTo>
                <a:lnTo>
                  <a:pt x="1264314" y="1920918"/>
                </a:lnTo>
                <a:lnTo>
                  <a:pt x="0" y="19209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178504" y="3222582"/>
            <a:ext cx="1264314" cy="1920918"/>
          </a:xfrm>
          <a:custGeom>
            <a:avLst/>
            <a:gdLst/>
            <a:ahLst/>
            <a:cxnLst/>
            <a:rect r="r" b="b" t="t" l="l"/>
            <a:pathLst>
              <a:path h="1920918" w="1264314">
                <a:moveTo>
                  <a:pt x="0" y="0"/>
                </a:moveTo>
                <a:lnTo>
                  <a:pt x="1264314" y="0"/>
                </a:lnTo>
                <a:lnTo>
                  <a:pt x="1264314" y="1920918"/>
                </a:lnTo>
                <a:lnTo>
                  <a:pt x="0" y="19209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2542466" y="5310711"/>
            <a:ext cx="501082" cy="501082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5560120" y="5311033"/>
            <a:ext cx="501082" cy="501082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6575105" y="3590114"/>
            <a:ext cx="1412347" cy="77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8"/>
              </a:lnSpc>
            </a:pPr>
            <a:r>
              <a:rPr lang="en-US" sz="4614" spc="452">
                <a:solidFill>
                  <a:srgbClr val="FFFBFB"/>
                </a:solidFill>
                <a:latin typeface="DM Sans Bold"/>
              </a:rPr>
              <a:t>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188175" y="3590114"/>
            <a:ext cx="1412347" cy="77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8"/>
              </a:lnSpc>
            </a:pPr>
            <a:r>
              <a:rPr lang="en-US" sz="4614" spc="452">
                <a:solidFill>
                  <a:srgbClr val="FFFBFB"/>
                </a:solidFill>
                <a:latin typeface="DM Sans Bold"/>
              </a:rPr>
              <a:t>2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200238" y="3590114"/>
            <a:ext cx="1412347" cy="77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8"/>
              </a:lnSpc>
            </a:pPr>
            <a:r>
              <a:rPr lang="en-US" sz="4614" spc="452">
                <a:solidFill>
                  <a:srgbClr val="FFFBFB"/>
                </a:solidFill>
                <a:latin typeface="DM Sans Bold"/>
              </a:rPr>
              <a:t>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626012" y="3580589"/>
            <a:ext cx="47625" cy="923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8"/>
              </a:lnSpc>
            </a:pPr>
            <a:r>
              <a:rPr lang="en-US" sz="5506" spc="539">
                <a:solidFill>
                  <a:srgbClr val="FFFBFB"/>
                </a:solidFill>
                <a:latin typeface="DM Sans Bold"/>
              </a:rPr>
              <a:t>6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059678" y="3552014"/>
            <a:ext cx="1412347" cy="77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8"/>
              </a:lnSpc>
            </a:pPr>
            <a:r>
              <a:rPr lang="en-US" sz="4614" spc="452">
                <a:solidFill>
                  <a:srgbClr val="FFFBFB"/>
                </a:solidFill>
                <a:latin typeface="DM Sans Bold"/>
              </a:rPr>
              <a:t>5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686109" y="5865960"/>
            <a:ext cx="2629936" cy="568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2"/>
              </a:lnSpc>
            </a:pPr>
            <a:r>
              <a:rPr lang="en-US" sz="1668" spc="163">
                <a:solidFill>
                  <a:srgbClr val="231F20"/>
                </a:solidFill>
                <a:latin typeface="DM Sans Bold"/>
              </a:rPr>
              <a:t>AVERAGE SHIPPING </a:t>
            </a:r>
          </a:p>
          <a:p>
            <a:pPr algn="ctr">
              <a:lnSpc>
                <a:spcPts val="2302"/>
              </a:lnSpc>
            </a:pPr>
            <a:r>
              <a:rPr lang="en-US" sz="1668" spc="163">
                <a:solidFill>
                  <a:srgbClr val="231F20"/>
                </a:solidFill>
                <a:latin typeface="DM Sans Bold"/>
              </a:rPr>
              <a:t>DELAY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377194" y="5865960"/>
            <a:ext cx="1902207" cy="561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4"/>
              </a:lnSpc>
            </a:pPr>
            <a:r>
              <a:rPr lang="en-US" sz="1670" spc="163">
                <a:solidFill>
                  <a:srgbClr val="231F20"/>
                </a:solidFill>
                <a:latin typeface="DM Sans Bold"/>
              </a:rPr>
              <a:t>TOP CITY BY PROFIT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553009" y="5859418"/>
            <a:ext cx="2629936" cy="568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2"/>
              </a:lnSpc>
            </a:pPr>
            <a:r>
              <a:rPr lang="en-US" sz="1668" spc="163">
                <a:solidFill>
                  <a:srgbClr val="231F20"/>
                </a:solidFill>
                <a:latin typeface="DM Sans Bold"/>
              </a:rPr>
              <a:t>TOP 5 PRODUCTS WITH LATE DELIVERY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495693" y="5859418"/>
            <a:ext cx="2629936" cy="568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2"/>
              </a:lnSpc>
            </a:pPr>
            <a:r>
              <a:rPr lang="en-US" sz="1668" spc="163">
                <a:solidFill>
                  <a:srgbClr val="231F20"/>
                </a:solidFill>
                <a:latin typeface="DM Sans Bold"/>
              </a:rPr>
              <a:t>TOP 3 FREQUENTLY BOUGHT PRODUCT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478039" y="5859418"/>
            <a:ext cx="2629936" cy="857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2"/>
              </a:lnSpc>
            </a:pPr>
            <a:r>
              <a:rPr lang="en-US" sz="1668" spc="163">
                <a:solidFill>
                  <a:srgbClr val="231F20"/>
                </a:solidFill>
                <a:latin typeface="DM Sans Bold"/>
              </a:rPr>
              <a:t>SALES AND PROFIT BY CUSTOMER SEGMENT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686109" y="6777302"/>
            <a:ext cx="2279216" cy="2490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9"/>
              </a:lnSpc>
            </a:pPr>
            <a:r>
              <a:rPr lang="en-US" sz="1463" spc="143">
                <a:solidFill>
                  <a:srgbClr val="231F20"/>
                </a:solidFill>
                <a:latin typeface="DM Sans"/>
              </a:rPr>
              <a:t>we calculated the average delay in shipping by comparing the actual shipping days against the scheduled ones, which offered insights into the efficiency of the delivery process.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558284" y="6859742"/>
            <a:ext cx="2596314" cy="2198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9"/>
              </a:lnSpc>
            </a:pPr>
            <a:r>
              <a:rPr lang="en-US" sz="1593" spc="156">
                <a:solidFill>
                  <a:srgbClr val="231F20"/>
                </a:solidFill>
                <a:latin typeface="DM Sans"/>
              </a:rPr>
              <a:t>Analyzed sales and average benefit per order by customer segments, providing insights into customer behavior and profitability.</a:t>
            </a:r>
          </a:p>
          <a:p>
            <a:pPr algn="ctr">
              <a:lnSpc>
                <a:spcPts val="2199"/>
              </a:lnSpc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14358669" y="6859742"/>
            <a:ext cx="3209271" cy="1922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9"/>
              </a:lnSpc>
            </a:pPr>
            <a:r>
              <a:rPr lang="en-US" sz="1593" spc="156">
                <a:solidFill>
                  <a:srgbClr val="231F20"/>
                </a:solidFill>
                <a:latin typeface="DM Sans"/>
              </a:rPr>
              <a:t>Calculated the average shipping duration for the top three products based on order frequency, aiding in understanding delivery efficiency.</a:t>
            </a:r>
          </a:p>
          <a:p>
            <a:pPr algn="ctr">
              <a:lnSpc>
                <a:spcPts val="2199"/>
              </a:lnSpc>
            </a:pPr>
          </a:p>
        </p:txBody>
      </p:sp>
      <p:sp>
        <p:nvSpPr>
          <p:cNvPr name="TextBox 50" id="50"/>
          <p:cNvSpPr txBox="true"/>
          <p:nvPr/>
        </p:nvSpPr>
        <p:spPr>
          <a:xfrm rot="0">
            <a:off x="8742010" y="6859742"/>
            <a:ext cx="2616250" cy="1922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9"/>
              </a:lnSpc>
            </a:pPr>
            <a:r>
              <a:rPr lang="en-US" sz="1593" spc="156">
                <a:solidFill>
                  <a:srgbClr val="231F20"/>
                </a:solidFill>
                <a:latin typeface="DM Sans"/>
              </a:rPr>
              <a:t>Listed the top five products most frequently involved in late deliveries, highlighting areas for logistics improvement.</a:t>
            </a:r>
          </a:p>
          <a:p>
            <a:pPr algn="ctr">
              <a:lnSpc>
                <a:spcPts val="219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DAF2FTfzl1w</dc:identifier>
  <dcterms:modified xsi:type="dcterms:W3CDTF">2011-08-01T06:04:30Z</dcterms:modified>
  <cp:revision>1</cp:revision>
  <dc:title>Grey minimalist business project presentation </dc:title>
</cp:coreProperties>
</file>